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ln w="12700">
              <a:solidFill>
                <a:srgbClr val="B48A4C"/>
              </a:solidFill>
              <a:prstDash val="dash"/>
            </a:ln>
          </c:spPr>
          <c:marker>
            <c:symbol val="none"/>
            <c:size val="6"/>
            <c:spPr>
              <a:solidFill>
                <a:srgbClr val="B48A4C"/>
              </a:solidFill>
              <a:ln>
                <a:solidFill>
                  <a:srgbClr val="B48A4C"/>
                </a:solidFill>
              </a:ln>
            </c:spPr>
          </c:marker>
          <c:dLbls>
            <c:numFmt formatCode="[&gt;=1000]#,##0,&quot; mil&quot;;0" sourceLinked="0"/>
            <c:txPr>
              <a:bodyPr/>
              <a:lstStyle/>
              <a:p>
                <a:pPr>
                  <a:defRPr sz="800" b="0">
                    <a:solidFill>
                      <a:srgbClr val="B48A4C"/>
                    </a:solidFill>
                  </a:defRPr>
                </a:pPr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450000</c:v>
                </c:pt>
                <c:pt idx="1">
                  <c:v>460000</c:v>
                </c:pt>
                <c:pt idx="2">
                  <c:v>470000</c:v>
                </c:pt>
                <c:pt idx="3">
                  <c:v>480000</c:v>
                </c:pt>
                <c:pt idx="4">
                  <c:v>490000</c:v>
                </c:pt>
                <c:pt idx="5">
                  <c:v>500000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Realizado</c:v>
                </c:pt>
              </c:strCache>
            </c:strRef>
          </c:tx>
          <c:spPr>
            <a:ln w="28575">
              <a:solidFill>
                <a:srgbClr val="0E3A43"/>
              </a:solidFill>
            </a:ln>
          </c:spPr>
          <c:marker>
            <c:symbol val="circle"/>
            <c:size val="6"/>
            <c:spPr>
              <a:solidFill>
                <a:srgbClr val="0E3A43"/>
              </a:solidFill>
              <a:ln>
                <a:solidFill>
                  <a:srgbClr val="0E3A43"/>
                </a:solidFill>
              </a:ln>
            </c:spPr>
          </c:marker>
          <c:dLbls>
            <c:numFmt formatCode="[&gt;=1000]#,##0,&quot; mil&quot;;0" sourceLinked="0"/>
            <c:txPr>
              <a:bodyPr/>
              <a:lstStyle/>
              <a:p>
                <a:pPr>
                  <a:defRPr sz="800" b="1">
                    <a:solidFill>
                      <a:srgbClr val="0E3A43"/>
                    </a:solidFill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445000</c:v>
                </c:pt>
                <c:pt idx="1">
                  <c:v>448000</c:v>
                </c:pt>
                <c:pt idx="2">
                  <c:v>440000</c:v>
                </c:pt>
                <c:pt idx="3">
                  <c:v>436000</c:v>
                </c:pt>
                <c:pt idx="4">
                  <c:v>430000</c:v>
                </c:pt>
                <c:pt idx="5">
                  <c:v>425000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80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in val="400000.0"/>
        </c:scaling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&quot;R$ &quot;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800">
              <a:solidFill>
                <a:srgbClr val="5F6E6D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Desvio</c:v>
                </c:pt>
              </c:strCache>
            </c:strRef>
          </c:tx>
          <c:spPr>
            <a:ln w="28575">
              <a:solidFill>
                <a:srgbClr val="0E3A43"/>
              </a:solidFill>
            </a:ln>
          </c:spPr>
          <c:marker>
            <c:symbol val="circle"/>
            <c:size val="6"/>
            <c:spPr>
              <a:solidFill>
                <a:srgbClr val="0E3A43"/>
              </a:solidFill>
              <a:ln>
                <a:solidFill>
                  <a:srgbClr val="0E3A43"/>
                </a:solidFill>
              </a:ln>
            </c:spPr>
          </c:marker>
          <c:dLbls>
            <c:numFmt formatCode="0%" sourceLinked="0"/>
            <c:txPr>
              <a:bodyPr/>
              <a:lstStyle/>
              <a:p>
                <a:pPr>
                  <a:defRPr sz="800" b="1">
                    <a:solidFill>
                      <a:srgbClr val="0E3A43"/>
                    </a:solidFill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-0.011</c:v>
                </c:pt>
                <c:pt idx="1">
                  <c:v>-0.026</c:v>
                </c:pt>
                <c:pt idx="2">
                  <c:v>-0.064</c:v>
                </c:pt>
                <c:pt idx="3">
                  <c:v>-0.092</c:v>
                </c:pt>
                <c:pt idx="4">
                  <c:v>-0.122</c:v>
                </c:pt>
                <c:pt idx="5">
                  <c:v>-0.15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Limite amarelo (−10%)</c:v>
                </c:pt>
              </c:strCache>
            </c:strRef>
          </c:tx>
          <c:spPr>
            <a:ln w="12700">
              <a:solidFill>
                <a:srgbClr val="B48A4C"/>
              </a:solidFill>
              <a:prstDash val="dash"/>
            </a:ln>
          </c:spPr>
          <c:marker>
            <c:symbol val="none"/>
            <c:size val="6"/>
            <c:spPr>
              <a:solidFill>
                <a:srgbClr val="B48A4C"/>
              </a:solidFill>
              <a:ln>
                <a:solidFill>
                  <a:srgbClr val="B48A4C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-0.1</c:v>
                </c:pt>
                <c:pt idx="1">
                  <c:v>-0.1</c:v>
                </c:pt>
                <c:pt idx="2">
                  <c:v>-0.1</c:v>
                </c:pt>
                <c:pt idx="3">
                  <c:v>-0.1</c:v>
                </c:pt>
                <c:pt idx="4">
                  <c:v>-0.1</c:v>
                </c:pt>
                <c:pt idx="5">
                  <c:v>-0.1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Limite vermelho (−20%)</c:v>
                </c:pt>
              </c:strCache>
            </c:strRef>
          </c:tx>
          <c:spPr>
            <a:ln w="12700">
              <a:solidFill>
                <a:srgbClr val="9B3B3B"/>
              </a:solidFill>
              <a:prstDash val="dash"/>
            </a:ln>
          </c:spPr>
          <c:marker>
            <c:symbol val="none"/>
            <c:size val="6"/>
            <c:spPr>
              <a:solidFill>
                <a:srgbClr val="9B3B3B"/>
              </a:solidFill>
              <a:ln>
                <a:solidFill>
                  <a:srgbClr val="9B3B3B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-0.2</c:v>
                </c:pt>
                <c:pt idx="1">
                  <c:v>-0.2</c:v>
                </c:pt>
                <c:pt idx="2">
                  <c:v>-0.2</c:v>
                </c:pt>
                <c:pt idx="3">
                  <c:v>-0.2</c:v>
                </c:pt>
                <c:pt idx="4">
                  <c:v>-0.2</c:v>
                </c:pt>
                <c:pt idx="5">
                  <c:v>-0.2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80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0.1"/>
          <c:min val="-0.3"/>
        </c:scaling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800">
              <a:solidFill>
                <a:srgbClr val="5F6E6D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ln w="12700">
              <a:solidFill>
                <a:srgbClr val="D9D1BA"/>
              </a:solidFill>
              <a:prstDash val="dash"/>
            </a:ln>
          </c:spPr>
          <c:marker>
            <c:symbol val="none"/>
            <c:size val="6"/>
            <c:spPr>
              <a:solidFill>
                <a:srgbClr val="D9D1BA"/>
              </a:solidFill>
              <a:ln>
                <a:solidFill>
                  <a:srgbClr val="D9D1BA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70</c:v>
                </c:pt>
                <c:pt idx="1">
                  <c:v>72</c:v>
                </c:pt>
                <c:pt idx="2">
                  <c:v>75</c:v>
                </c:pt>
                <c:pt idx="3">
                  <c:v>78</c:v>
                </c:pt>
                <c:pt idx="4">
                  <c:v>80</c:v>
                </c:pt>
                <c:pt idx="5">
                  <c:v>80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Realizado</c:v>
                </c:pt>
              </c:strCache>
            </c:strRef>
          </c:tx>
          <c:spPr>
            <a:ln w="22225">
              <a:solidFill>
                <a:srgbClr val="4F7A5E"/>
              </a:solidFill>
            </a:ln>
          </c:spPr>
          <c:marker>
            <c:symbol val="circle"/>
            <c:size val="6"/>
            <c:spPr>
              <a:solidFill>
                <a:srgbClr val="4F7A5E"/>
              </a:solidFill>
              <a:ln>
                <a:solidFill>
                  <a:srgbClr val="4F7A5E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68</c:v>
                </c:pt>
                <c:pt idx="1">
                  <c:v>74</c:v>
                </c:pt>
                <c:pt idx="2">
                  <c:v>73</c:v>
                </c:pt>
                <c:pt idx="3">
                  <c:v>79</c:v>
                </c:pt>
                <c:pt idx="4">
                  <c:v>83</c:v>
                </c:pt>
                <c:pt idx="5">
                  <c:v>82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ln w="12700">
              <a:solidFill>
                <a:srgbClr val="D9D1BA"/>
              </a:solidFill>
              <a:prstDash val="dash"/>
            </a:ln>
          </c:spPr>
          <c:marker>
            <c:symbol val="none"/>
            <c:size val="6"/>
            <c:spPr>
              <a:solidFill>
                <a:srgbClr val="D9D1BA"/>
              </a:solidFill>
              <a:ln>
                <a:solidFill>
                  <a:srgbClr val="D9D1BA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0.25</c:v>
                </c:pt>
                <c:pt idx="1">
                  <c:v>0.25</c:v>
                </c:pt>
                <c:pt idx="2">
                  <c:v>0.25</c:v>
                </c:pt>
                <c:pt idx="3">
                  <c:v>0.25</c:v>
                </c:pt>
                <c:pt idx="4">
                  <c:v>0.25</c:v>
                </c:pt>
                <c:pt idx="5">
                  <c:v>0.25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Realizado</c:v>
                </c:pt>
              </c:strCache>
            </c:strRef>
          </c:tx>
          <c:spPr>
            <a:ln w="22225">
              <a:solidFill>
                <a:srgbClr val="4F7A5E"/>
              </a:solidFill>
            </a:ln>
          </c:spPr>
          <c:marker>
            <c:symbol val="circle"/>
            <c:size val="6"/>
            <c:spPr>
              <a:solidFill>
                <a:srgbClr val="4F7A5E"/>
              </a:solidFill>
              <a:ln>
                <a:solidFill>
                  <a:srgbClr val="4F7A5E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0.22</c:v>
                </c:pt>
                <c:pt idx="1">
                  <c:v>0.23</c:v>
                </c:pt>
                <c:pt idx="2">
                  <c:v>0.25</c:v>
                </c:pt>
                <c:pt idx="3">
                  <c:v>0.24</c:v>
                </c:pt>
                <c:pt idx="4">
                  <c:v>0.26</c:v>
                </c:pt>
                <c:pt idx="5">
                  <c:v>0.24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ln w="12700">
              <a:solidFill>
                <a:srgbClr val="D9D1BA"/>
              </a:solidFill>
              <a:prstDash val="dash"/>
            </a:ln>
          </c:spPr>
          <c:marker>
            <c:symbol val="none"/>
            <c:size val="6"/>
            <c:spPr>
              <a:solidFill>
                <a:srgbClr val="D9D1BA"/>
              </a:solidFill>
              <a:ln>
                <a:solidFill>
                  <a:srgbClr val="D9D1BA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0.3</c:v>
                </c:pt>
                <c:pt idx="1">
                  <c:v>0.3</c:v>
                </c:pt>
                <c:pt idx="2">
                  <c:v>0.3</c:v>
                </c:pt>
                <c:pt idx="3">
                  <c:v>0.3</c:v>
                </c:pt>
                <c:pt idx="4">
                  <c:v>0.3</c:v>
                </c:pt>
                <c:pt idx="5">
                  <c:v>0.3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Realizado</c:v>
                </c:pt>
              </c:strCache>
            </c:strRef>
          </c:tx>
          <c:spPr>
            <a:ln w="22225">
              <a:solidFill>
                <a:srgbClr val="4F7A5E"/>
              </a:solidFill>
            </a:ln>
          </c:spPr>
          <c:marker>
            <c:symbol val="circle"/>
            <c:size val="6"/>
            <c:spPr>
              <a:solidFill>
                <a:srgbClr val="4F7A5E"/>
              </a:solidFill>
              <a:ln>
                <a:solidFill>
                  <a:srgbClr val="4F7A5E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0.27</c:v>
                </c:pt>
                <c:pt idx="1">
                  <c:v>0.28</c:v>
                </c:pt>
                <c:pt idx="2">
                  <c:v>0.29</c:v>
                </c:pt>
                <c:pt idx="3">
                  <c:v>0.3</c:v>
                </c:pt>
                <c:pt idx="4">
                  <c:v>0.31</c:v>
                </c:pt>
                <c:pt idx="5">
                  <c:v>0.29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Meta</c:v>
                </c:pt>
              </c:strCache>
            </c:strRef>
          </c:tx>
          <c:spPr>
            <a:ln w="12700">
              <a:solidFill>
                <a:srgbClr val="D9D1BA"/>
              </a:solidFill>
              <a:prstDash val="dash"/>
            </a:ln>
          </c:spPr>
          <c:marker>
            <c:symbol val="none"/>
            <c:size val="6"/>
            <c:spPr>
              <a:solidFill>
                <a:srgbClr val="D9D1BA"/>
              </a:solidFill>
              <a:ln>
                <a:solidFill>
                  <a:srgbClr val="D9D1BA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90000</c:v>
                </c:pt>
                <c:pt idx="1">
                  <c:v>92000</c:v>
                </c:pt>
                <c:pt idx="2">
                  <c:v>95000</c:v>
                </c:pt>
                <c:pt idx="3">
                  <c:v>97000</c:v>
                </c:pt>
                <c:pt idx="4">
                  <c:v>100000</c:v>
                </c:pt>
                <c:pt idx="5">
                  <c:v>100000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Realizado</c:v>
                </c:pt>
              </c:strCache>
            </c:strRef>
          </c:tx>
          <c:spPr>
            <a:ln w="22225">
              <a:solidFill>
                <a:srgbClr val="B48A4C"/>
              </a:solidFill>
            </a:ln>
          </c:spPr>
          <c:marker>
            <c:symbol val="circle"/>
            <c:size val="6"/>
            <c:spPr>
              <a:solidFill>
                <a:srgbClr val="B48A4C"/>
              </a:solidFill>
              <a:ln>
                <a:solidFill>
                  <a:srgbClr val="B48A4C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[mai]</c:v>
                </c:pt>
                <c:pt idx="1">
                  <c:v>[jun]</c:v>
                </c:pt>
                <c:pt idx="2">
                  <c:v>[jul]</c:v>
                </c:pt>
                <c:pt idx="3">
                  <c:v>[ago]</c:v>
                </c:pt>
                <c:pt idx="4">
                  <c:v>[set]</c:v>
                </c:pt>
                <c:pt idx="5">
                  <c:v>[out]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92000</c:v>
                </c:pt>
                <c:pt idx="1">
                  <c:v>94000</c:v>
                </c:pt>
                <c:pt idx="2">
                  <c:v>93000</c:v>
                </c:pt>
                <c:pt idx="3">
                  <c:v>90000</c:v>
                </c:pt>
                <c:pt idx="4">
                  <c:v>88000</c:v>
                </c:pt>
                <c:pt idx="5">
                  <c:v>85000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D9D1BA"/>
            </a:solidFill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>
              <a:solidFill>
                <a:srgbClr val="D9D1BA"/>
              </a:solidFill>
            </a:ln>
          </c:spPr>
        </c:majorGridlines>
        <c:numFmt formatCode="&quot;R$ &quot;#,##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650">
                <a:solidFill>
                  <a:srgbClr val="5F6E6D"/>
                </a:solidFill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troque o que está entre colchetes. Uma apresentação por diretoria, apresentada pelo líder, não pelo founder. 10 a 15 minutos por diretoria.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de instruções. Apague antes de apresentar.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clique no gráfico &gt; Editar dados. Colunas: Meta e Realizado, uma linha por mês (últimos 6). A linha dourada tracejada é a meta; a verde cheia é o realizado, com o número de cada mês. A boca do jacaré é a distância entre elas: se abre, o problema está crescendo. Card Avanço: realizado ÷ meta do mês (ou meta ÷ realizado quando "quanto menor, melhor"). Cor: verde ≥ 90%, amarelo 80 a 90%, vermelho &lt; 80%.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Editar dados. Coluna Desvio = avanço − 100%, em decimal (−0,08 = −8%). As duas linhas de limite são fixas (−0,10 e −0,20); se a empresa usa outras faixas, troque os valores. Tendência: diga se o desvio está melhorando, estável ou piorando, em uma frase.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um bloco por subárea. Em cada gráfico: Editar dados, Meta e Realizado dos últimos 6 meses. A caixa do canto é o avanço do mês, com a cor do semáforo (troque o preenchimento). Para mais subáreas, duplique o slide. A diretoria assume a pior cor entre o MPP dela e os das subáreas.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primeiro os planos da ata anterior (aba 07 da planilha) e o que aconteceu. Depois uma linha por MPP vermelho ou amarelo deste mês: causa (o motivo, não a desculpa), plano (uma ação concreta), dono (uma pessoa), data (um dia). Copie para a planilha depois da reunião.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COMO PREENCHER: no máximo três pedidos, cada um com data. O founder responde na hora: sim, não, ou "até tal dia". Combine a próxima reunião com todos presentes.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3A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D9D1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914400" y="82296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D9D1BA"/>
                </a:solidFill>
                <a:latin typeface="Arial"/>
              </a:rPr>
              <a:t>JORNADA DA AUTONOMIA OPERACIONAL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731520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 i="0">
                <a:solidFill>
                  <a:srgbClr val="EFEADB"/>
                </a:solidFill>
                <a:latin typeface="Georgia"/>
              </a:rPr>
              <a:t>Reunião de resultados</a:t>
            </a:r>
          </a:p>
          <a:p>
            <a:pPr algn="l"/>
            <a:r>
              <a:rPr sz="3200" b="0" i="0">
                <a:solidFill>
                  <a:srgbClr val="EFEADB"/>
                </a:solidFill>
                <a:latin typeface="Georgia"/>
              </a:rPr>
              <a:t>[Diretoria Comercial]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63240"/>
            <a:ext cx="7315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1">
                <a:solidFill>
                  <a:srgbClr val="D9D1BA"/>
                </a:solidFill>
                <a:latin typeface="Georgia"/>
              </a:rPr>
              <a:t>[Mês/ano]  ·  apresenta: [Nome do líder]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16052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D9D1BA"/>
                </a:solidFill>
                <a:latin typeface="Arial"/>
              </a:rPr>
              <a:t>[NOME DA EMPRESA]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INSTRUÇÕES · APAGUE ESTE SLIDE ANTES DE APRESENTAR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Como usar este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sp>
        <p:nvSpPr>
          <p:cNvPr id="6" name="Oval 5"/>
          <p:cNvSpPr/>
          <p:nvPr/>
        </p:nvSpPr>
        <p:spPr>
          <a:xfrm>
            <a:off x="685800" y="1325880"/>
            <a:ext cx="411480" cy="411480"/>
          </a:xfrm>
          <a:prstGeom prst="ellipse">
            <a:avLst/>
          </a:prstGeom>
          <a:solidFill>
            <a:srgbClr val="B4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EFEADB"/>
                </a:solidFill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1307592"/>
            <a:ext cx="7132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Quem apresenta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1527048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5F6E6D"/>
                </a:solidFill>
                <a:latin typeface="Georgia"/>
              </a:rPr>
              <a:t>O líder da diretoria. O founder ouve, pergunta e registra.</a:t>
            </a:r>
          </a:p>
        </p:txBody>
      </p:sp>
      <p:sp>
        <p:nvSpPr>
          <p:cNvPr id="9" name="Oval 8"/>
          <p:cNvSpPr/>
          <p:nvPr/>
        </p:nvSpPr>
        <p:spPr>
          <a:xfrm>
            <a:off x="685800" y="1947672"/>
            <a:ext cx="411480" cy="411480"/>
          </a:xfrm>
          <a:prstGeom prst="ellipse">
            <a:avLst/>
          </a:prstGeom>
          <a:solidFill>
            <a:srgbClr val="B4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EFEADB"/>
                </a:solidFill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929384"/>
            <a:ext cx="7132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Os números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148840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5F6E6D"/>
                </a:solidFill>
                <a:latin typeface="Georgia"/>
              </a:rPr>
              <a:t>Meta e realizado dos últimos 6 meses, do MPP da diretoria e de cada subárea. Vêm da aba "05 Árvore" da planilha, um mês por coluna.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2569464"/>
            <a:ext cx="411480" cy="411480"/>
          </a:xfrm>
          <a:prstGeom prst="ellipse">
            <a:avLst/>
          </a:prstGeom>
          <a:solidFill>
            <a:srgbClr val="B4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EFEADB"/>
                </a:solidFill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2551176"/>
            <a:ext cx="7132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Os gráficos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770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5F6E6D"/>
                </a:solidFill>
                <a:latin typeface="Georgia"/>
              </a:rPr>
              <a:t>Clique no gráfico, "Editar dados", e troque meses, metas e realizados. A boca do jacaré é a distância entre as duas linhas.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3191256"/>
            <a:ext cx="411480" cy="411480"/>
          </a:xfrm>
          <a:prstGeom prst="ellipse">
            <a:avLst/>
          </a:prstGeom>
          <a:solidFill>
            <a:srgbClr val="B4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EFEADB"/>
                </a:solidFill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3172968"/>
            <a:ext cx="7132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A ordem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80160" y="3392424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5F6E6D"/>
                </a:solidFill>
                <a:latin typeface="Georgia"/>
              </a:rPr>
              <a:t>MPP da diretoria, desvio, subáreas. Vermelhos e amarelos ganham causa, plano, dono e data. Verdes só se alguém perguntar.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3813048"/>
            <a:ext cx="411480" cy="411480"/>
          </a:xfrm>
          <a:prstGeom prst="ellipse">
            <a:avLst/>
          </a:prstGeom>
          <a:solidFill>
            <a:srgbClr val="B48A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EFEADB"/>
                </a:solidFill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80160" y="3794760"/>
            <a:ext cx="71323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O que não entra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014215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5F6E6D"/>
                </a:solidFill>
                <a:latin typeface="Georgia"/>
              </a:rPr>
              <a:t>Feedback sobre a pessoa: isso é na reunião de feedback mensal. Aqui é só número.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MPP DA DIRETORIA COMERCIAL · [MÊS/ANO] · ÚLTIMOS 6 MESES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[Faturamento novo]: meta x realizado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85800" y="1280160"/>
          <a:ext cx="5760720" cy="3200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675120" y="1325880"/>
            <a:ext cx="1783080" cy="960120"/>
          </a:xfrm>
          <a:prstGeom prst="roundRect">
            <a:avLst>
              <a:gd name="adj" fmla="val 6000"/>
            </a:avLst>
          </a:prstGeom>
          <a:solidFill>
            <a:srgbClr val="0E3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12280" y="1435607"/>
            <a:ext cx="1508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FEADB"/>
                </a:solidFill>
                <a:latin typeface="Georgia"/>
              </a:rPr>
              <a:t>[Out]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170992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EFEADB"/>
                </a:solidFill>
                <a:latin typeface="Georgia"/>
              </a:rPr>
              <a:t>Meta [R$ 500 mil]</a:t>
            </a:r>
          </a:p>
          <a:p>
            <a:pPr algn="l"/>
            <a:r>
              <a:rPr sz="950" b="0" i="0">
                <a:solidFill>
                  <a:srgbClr val="EFEADB"/>
                </a:solidFill>
                <a:latin typeface="Georgia"/>
              </a:rPr>
              <a:t>Real. [R$ 425 mil]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2377440"/>
            <a:ext cx="1783080" cy="960120"/>
          </a:xfrm>
          <a:prstGeom prst="roundRect">
            <a:avLst>
              <a:gd name="adj" fmla="val 6000"/>
            </a:avLst>
          </a:prstGeom>
          <a:solidFill>
            <a:srgbClr val="B48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12280" y="2487168"/>
            <a:ext cx="1508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FEADB"/>
                </a:solidFill>
                <a:latin typeface="Georgia"/>
              </a:rPr>
              <a:t>Avanço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2761488"/>
            <a:ext cx="15087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EFEADB"/>
                </a:solidFill>
                <a:latin typeface="Georgia"/>
              </a:rPr>
              <a:t>[85%]  ·  [Amarelo]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3429000"/>
            <a:ext cx="1783080" cy="10515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B48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766560" y="3493008"/>
            <a:ext cx="164592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B48A4C"/>
                </a:solidFill>
                <a:latin typeface="Arial"/>
              </a:rPr>
              <a:t>[Leitura do líder em uma frase. Ex.: "A boca abre desde julho: parcerias caíram e ninguém compensou."]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MPP DA DIRETORIA COMERCIAL · [MÊS/ANO] · A LINHA DEVE SUBIR PARA ZERO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[Faturamento novo]: desvio mês a mês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685800" y="1280160"/>
          <a:ext cx="5760720" cy="3200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675120" y="1325880"/>
            <a:ext cx="1783080" cy="1463040"/>
          </a:xfrm>
          <a:prstGeom prst="roundRect">
            <a:avLst>
              <a:gd name="adj" fmla="val 6000"/>
            </a:avLst>
          </a:prstGeom>
          <a:solidFill>
            <a:srgbClr val="E6E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812280" y="1435607"/>
            <a:ext cx="1508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Tendência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2280" y="1709928"/>
            <a:ext cx="1508760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0E3A43"/>
                </a:solidFill>
                <a:latin typeface="Georgia"/>
              </a:rPr>
              <a:t>[Piorando: 5 meses seguidos de desvio maior. Entrou no amarelo em setembro.]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75120" y="2880360"/>
            <a:ext cx="1783080" cy="1600200"/>
          </a:xfrm>
          <a:prstGeom prst="roundRect">
            <a:avLst>
              <a:gd name="adj" fmla="val 6000"/>
            </a:avLst>
          </a:prstGeom>
          <a:solidFill>
            <a:srgbClr val="E6E0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812280" y="2990088"/>
            <a:ext cx="15087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E3A43"/>
                </a:solidFill>
                <a:latin typeface="Georgia"/>
              </a:rPr>
              <a:t>Como ler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12280" y="3264408"/>
            <a:ext cx="150876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0E3A43"/>
                </a:solidFill>
                <a:latin typeface="Georgia"/>
              </a:rPr>
              <a:t>Acima da linha dourada: verde.</a:t>
            </a:r>
          </a:p>
          <a:p>
            <a:pPr algn="l"/>
            <a:r>
              <a:rPr sz="900" b="0" i="0">
                <a:solidFill>
                  <a:srgbClr val="0E3A43"/>
                </a:solidFill>
                <a:latin typeface="Georgia"/>
              </a:rPr>
              <a:t>Entre dourada e vermelha: amarelo.</a:t>
            </a:r>
          </a:p>
          <a:p>
            <a:pPr algn="l"/>
            <a:r>
              <a:rPr sz="900" b="0" i="0">
                <a:solidFill>
                  <a:srgbClr val="0E3A43"/>
                </a:solidFill>
                <a:latin typeface="Georgia"/>
              </a:rPr>
              <a:t>Abaixo da vermelha: vermelho.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COMERCIAL · [MÊS/ANO] · A DIRETORIA ASSUME A PIOR COR DA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Subáreas: meta x realizado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3794760" cy="15087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D9D1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95528" y="1335024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E3A43"/>
                </a:solidFill>
                <a:latin typeface="Georgia"/>
              </a:rPr>
              <a:t>[Pré-vendas] · [João Pedro]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1527048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5F6E6D"/>
                </a:solidFill>
                <a:latin typeface="Georgia"/>
              </a:rPr>
              <a:t>[Reuniões agendadas]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20440" y="1371600"/>
            <a:ext cx="868680" cy="384048"/>
          </a:xfrm>
          <a:prstGeom prst="roundRect">
            <a:avLst>
              <a:gd name="adj" fmla="val 6000"/>
            </a:avLst>
          </a:prstGeom>
          <a:solidFill>
            <a:srgbClr val="4F7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520440" y="1371600"/>
            <a:ext cx="868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EFEADB"/>
                </a:solidFill>
                <a:latin typeface="Georgia"/>
              </a:rPr>
              <a:t>[103%]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731520" y="1719072"/>
          <a:ext cx="3703320" cy="1051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4617720" y="1280160"/>
            <a:ext cx="3794760" cy="15087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D9D1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4727448" y="1335024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E3A43"/>
                </a:solidFill>
                <a:latin typeface="Georgia"/>
              </a:rPr>
              <a:t>[Fechamento] · [Carla]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1527048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5F6E6D"/>
                </a:solidFill>
                <a:latin typeface="Georgia"/>
              </a:rPr>
              <a:t>[Taxa de conversão]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52360" y="1371600"/>
            <a:ext cx="868680" cy="384048"/>
          </a:xfrm>
          <a:prstGeom prst="roundRect">
            <a:avLst>
              <a:gd name="adj" fmla="val 6000"/>
            </a:avLst>
          </a:prstGeom>
          <a:solidFill>
            <a:srgbClr val="4F7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452360" y="1371600"/>
            <a:ext cx="868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EFEADB"/>
                </a:solidFill>
                <a:latin typeface="Georgia"/>
              </a:rPr>
              <a:t>[96%]</a:t>
            </a: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4663440" y="1719072"/>
          <a:ext cx="3703320" cy="105156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685800" y="2880360"/>
            <a:ext cx="3794760" cy="15087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D9D1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795528" y="2935224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E3A43"/>
                </a:solidFill>
                <a:latin typeface="Georgia"/>
              </a:rPr>
              <a:t>[Pós-venda] · [Matheus]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127248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5F6E6D"/>
                </a:solidFill>
                <a:latin typeface="Georgia"/>
              </a:rPr>
              <a:t>[Recompra em 90 dias]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520440" y="2971800"/>
            <a:ext cx="868680" cy="384048"/>
          </a:xfrm>
          <a:prstGeom prst="roundRect">
            <a:avLst>
              <a:gd name="adj" fmla="val 6000"/>
            </a:avLst>
          </a:prstGeom>
          <a:solidFill>
            <a:srgbClr val="4F7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520440" y="2971800"/>
            <a:ext cx="868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EFEADB"/>
                </a:solidFill>
                <a:latin typeface="Georgia"/>
              </a:rPr>
              <a:t>[97%]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731520" y="3319272"/>
          <a:ext cx="3703320" cy="105156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4" name="Rounded Rectangle 23"/>
          <p:cNvSpPr/>
          <p:nvPr/>
        </p:nvSpPr>
        <p:spPr>
          <a:xfrm>
            <a:off x="4617720" y="2880360"/>
            <a:ext cx="3794760" cy="15087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D9D1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4727448" y="2935224"/>
            <a:ext cx="265176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E3A43"/>
                </a:solidFill>
                <a:latin typeface="Georgia"/>
              </a:rPr>
              <a:t>[Parcerias] · [Rafael]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27448" y="3127248"/>
            <a:ext cx="2651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5F6E6D"/>
                </a:solidFill>
                <a:latin typeface="Georgia"/>
              </a:rPr>
              <a:t>[Receita de parceiros]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52360" y="2971800"/>
            <a:ext cx="868680" cy="384048"/>
          </a:xfrm>
          <a:prstGeom prst="roundRect">
            <a:avLst>
              <a:gd name="adj" fmla="val 6000"/>
            </a:avLst>
          </a:prstGeom>
          <a:solidFill>
            <a:srgbClr val="B48A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452360" y="2971800"/>
            <a:ext cx="86868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 i="0">
                <a:solidFill>
                  <a:srgbClr val="EFEADB"/>
                </a:solidFill>
                <a:latin typeface="Georgia"/>
              </a:rPr>
              <a:t>[85%]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4663440" y="3319272"/>
          <a:ext cx="3703320" cy="1051560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COMERCIAL · [MÊS/ANO] · SAÍDA OBRIGATÓRIA DA REUNIÃO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Vermelhos e amarelos: causa, plano, dono e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28016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E3A43"/>
                </a:solidFill>
                <a:latin typeface="Georgia"/>
              </a:rPr>
              <a:t>Planos do mês anterior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508760"/>
          <a:ext cx="7772400" cy="694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/>
                <a:gridCol w="1097280"/>
                <a:gridCol w="1737360"/>
                <a:gridCol w="777240"/>
                <a:gridCol w="777240"/>
              </a:tblGrid>
              <a:tr h="347472"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Plano combinado em [mês anterior]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Dono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Situação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Cor antes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Cor agora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</a:tr>
              <a:tr h="347472"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[Treinar o novo SDR na qualificação de leads]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[João Pedro]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[Feito]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 algn="ctr"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Amarelo</a:t>
                      </a:r>
                    </a:p>
                  </a:txBody>
                  <a:tcPr anchor="ctr">
                    <a:solidFill>
                      <a:srgbClr val="B48A4C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 algn="ctr"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Verde</a:t>
                      </a:r>
                    </a:p>
                  </a:txBody>
                  <a:tcPr anchor="ctr">
                    <a:solidFill>
                      <a:srgbClr val="4F7A5E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2377440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E3A43"/>
                </a:solidFill>
                <a:latin typeface="Georgia"/>
              </a:rPr>
              <a:t>Novos, para este mês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85800" y="2606040"/>
          <a:ext cx="77724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731520"/>
                <a:gridCol w="2286000"/>
                <a:gridCol w="2011680"/>
                <a:gridCol w="731520"/>
                <a:gridCol w="640080"/>
              </a:tblGrid>
              <a:tr h="457200"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MPP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Cor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Causa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Plano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Dono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Data</a:t>
                      </a:r>
                    </a:p>
                  </a:txBody>
                  <a:tcPr anchor="ctr">
                    <a:solidFill>
                      <a:srgbClr val="0E3A43"/>
                    </a:solidFill>
                  </a:tcPr>
                </a:tc>
              </a:tr>
              <a:tr h="457200"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[Faturamento novo]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 algn="ctr"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Amarelo</a:t>
                      </a:r>
                    </a:p>
                  </a:txBody>
                  <a:tcPr anchor="ctr">
                    <a:solidFill>
                      <a:srgbClr val="B48A4C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[Queda de parcerias sem compensação nas outras frentes]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[Meta extra de pré-vendas por 60 dias]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[Carla]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[30/11]</a:t>
                      </a:r>
                    </a:p>
                  </a:txBody>
                  <a:tcPr anchor="ctr">
                    <a:solidFill>
                      <a:srgbClr val="E6E0CE"/>
                    </a:solidFill>
                  </a:tcPr>
                </a:tc>
              </a:tr>
              <a:tr h="457200"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[Receita de parceiros]</a:t>
                      </a:r>
                    </a:p>
                  </a:txBody>
                  <a:tcPr anchor="ctr">
                    <a:solidFill>
                      <a:srgbClr val="EFEADB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 algn="ctr">
                        <a:defRPr sz="900"/>
                      </a:pPr>
                      <a:r>
                        <a:rPr sz="900" b="1">
                          <a:solidFill>
                            <a:srgbClr val="EFEADB"/>
                          </a:solidFill>
                          <a:latin typeface="Georgia"/>
                        </a:rPr>
                        <a:t>Amarelo</a:t>
                      </a:r>
                    </a:p>
                  </a:txBody>
                  <a:tcPr anchor="ctr">
                    <a:solidFill>
                      <a:srgbClr val="B48A4C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[Dois parceiros pararam de indicar após troca de gerente]</a:t>
                      </a:r>
                    </a:p>
                  </a:txBody>
                  <a:tcPr anchor="ctr">
                    <a:solidFill>
                      <a:srgbClr val="EFEADB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[Visita aos dois e nova política de comissão]</a:t>
                      </a:r>
                    </a:p>
                  </a:txBody>
                  <a:tcPr anchor="ctr">
                    <a:solidFill>
                      <a:srgbClr val="EFEADB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[Rafael]</a:t>
                      </a:r>
                    </a:p>
                  </a:txBody>
                  <a:tcPr anchor="ctr">
                    <a:solidFill>
                      <a:srgbClr val="EFEADB"/>
                    </a:solidFill>
                  </a:tcPr>
                </a:tc>
                <a:tc>
                  <a:txBody>
                    <a:bodyPr lIns="54864" rIns="54864" tIns="18288" bIns="18288"/>
                    <a:lstStyle/>
                    <a:p>
                      <a:pPr>
                        <a:defRPr sz="900"/>
                      </a:pPr>
                      <a:r>
                        <a:rPr sz="900">
                          <a:solidFill>
                            <a:srgbClr val="0E3A43"/>
                          </a:solidFill>
                          <a:latin typeface="Georgia"/>
                        </a:rPr>
                        <a:t>[20/11]</a:t>
                      </a:r>
                    </a:p>
                  </a:txBody>
                  <a:tcPr anchor="ctr">
                    <a:solidFill>
                      <a:srgbClr val="EFEADB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114800"/>
            <a:ext cx="7772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B48A4C"/>
                </a:solidFill>
                <a:latin typeface="Arial"/>
              </a:rPr>
              <a:t>Regra: vermelho, o founder entra junto até voltar ao amarelo; amarelo, o líder traz causa e plano. Plano que não mudou a cor em dois meses pede um plano diferente, não mais prazo.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EAD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37160" y="137160"/>
            <a:ext cx="8869680" cy="4873752"/>
          </a:xfrm>
          <a:prstGeom prst="rect">
            <a:avLst/>
          </a:prstGeom>
          <a:noFill/>
          <a:ln w="9525">
            <a:solidFill>
              <a:srgbClr val="0E3A4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685800" y="384048"/>
            <a:ext cx="7772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700" b="0" i="0">
                <a:solidFill>
                  <a:srgbClr val="B48A4C"/>
                </a:solidFill>
                <a:latin typeface="Arial"/>
              </a:rPr>
              <a:t>COMERCIAL · [MÊS/ANO] · PEDIDOS COM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566928"/>
            <a:ext cx="7772400" cy="64008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2400" b="0" i="0">
                <a:solidFill>
                  <a:srgbClr val="0E3A43"/>
                </a:solidFill>
                <a:latin typeface="Georgia"/>
              </a:rPr>
              <a:t>O que a diretoria precisa do founder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53712"/>
            <a:ext cx="54864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00" b="0" i="0">
                <a:solidFill>
                  <a:srgbClr val="9AAAA6"/>
                </a:solidFill>
                <a:latin typeface="Arial"/>
              </a:rPr>
              <a:t>JORNADA DA AUTONOMIA OPERACIONAL  ·  REUNIÃO DE RESULTADOS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80160"/>
            <a:ext cx="7772400" cy="5943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B48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457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B48A4C"/>
                </a:solidFill>
                <a:latin typeface="Georgia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80160" y="1389888"/>
            <a:ext cx="7040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B48A4C"/>
                </a:solidFill>
                <a:latin typeface="Arial"/>
              </a:rPr>
              <a:t>[O que, para quê e até quando. Ex.: "Aprovar a nova política de comissão até 10/11, para a visita do dia 20."]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1993391"/>
            <a:ext cx="7772400" cy="5943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B48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22960" y="2039111"/>
            <a:ext cx="457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B48A4C"/>
                </a:solidFill>
                <a:latin typeface="Georg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103120"/>
            <a:ext cx="7040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B48A4C"/>
                </a:solidFill>
                <a:latin typeface="Arial"/>
              </a:rPr>
              <a:t>[ 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706624"/>
            <a:ext cx="7772400" cy="594360"/>
          </a:xfrm>
          <a:prstGeom prst="roundRect">
            <a:avLst>
              <a:gd name="adj" fmla="val 6000"/>
            </a:avLst>
          </a:prstGeom>
          <a:noFill/>
          <a:ln w="9525">
            <a:solidFill>
              <a:srgbClr val="B48A4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2960" y="2752344"/>
            <a:ext cx="457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B48A4C"/>
                </a:solidFill>
                <a:latin typeface="Georgia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816352"/>
            <a:ext cx="70408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1">
                <a:solidFill>
                  <a:srgbClr val="B48A4C"/>
                </a:solidFill>
                <a:latin typeface="Arial"/>
              </a:rPr>
              <a:t>[ 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3520440"/>
            <a:ext cx="7772400" cy="868680"/>
          </a:xfrm>
          <a:prstGeom prst="roundRect">
            <a:avLst>
              <a:gd name="adj" fmla="val 6000"/>
            </a:avLst>
          </a:prstGeom>
          <a:solidFill>
            <a:srgbClr val="0E3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2960" y="3630168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FEADB"/>
                </a:solidFill>
                <a:latin typeface="Georgia"/>
              </a:rPr>
              <a:t>Próxima reunião de resultados: [data] · [hora] · [local]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904488"/>
            <a:ext cx="7498079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EFEADB"/>
                </a:solidFill>
                <a:latin typeface="Georgia"/>
              </a:rPr>
              <a:t>Até lá: check-in semanal com cada líder, feedback mensal individual, árvore atualizada até o último dia do mês.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